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4"/>
  </p:notesMasterIdLst>
  <p:handoutMasterIdLst>
    <p:handoutMasterId r:id="rId15"/>
  </p:handoutMasterIdLst>
  <p:sldIdLst>
    <p:sldId id="277" r:id="rId6"/>
    <p:sldId id="261" r:id="rId7"/>
    <p:sldId id="278" r:id="rId8"/>
    <p:sldId id="370" r:id="rId9"/>
    <p:sldId id="371" r:id="rId10"/>
    <p:sldId id="373" r:id="rId11"/>
    <p:sldId id="372" r:id="rId12"/>
    <p:sldId id="260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ige Wergeland" initials="PW" lastIdx="2" clrIdx="0"/>
  <p:cmAuthor id="2" name="Élise Fournier Lévêque" initials="ÉF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E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9"/>
    <p:restoredTop sz="60992" autoAdjust="0"/>
  </p:normalViewPr>
  <p:slideViewPr>
    <p:cSldViewPr snapToGrid="0" snapToObjects="1">
      <p:cViewPr varScale="1">
        <p:scale>
          <a:sx n="44" d="100"/>
          <a:sy n="44" d="100"/>
        </p:scale>
        <p:origin x="1860" y="4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9E3D82-161E-654F-9020-A36A283AEAA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37D22-EFDE-3947-A48C-3B455F4AFF6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590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E7D95-41F8-4D4B-B700-EDE726DF8017}" type="datetimeFigureOut">
              <a:rPr lang="fr-CA" smtClean="0"/>
              <a:t>11/17/2021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190E6-49F1-49D4-B14E-86E298ADC4A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76655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71789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CA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CA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5203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5877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1259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46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2335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CA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494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190E6-49F1-49D4-B14E-86E298ADC4A0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6813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3500120" y="2593739"/>
            <a:ext cx="8021320" cy="705321"/>
          </a:xfrm>
        </p:spPr>
        <p:txBody>
          <a:bodyPr lIns="0" tIns="0" rIns="0" bIns="0" anchor="ctr" anchorCtr="0">
            <a:sp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5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500120" y="3448915"/>
            <a:ext cx="8021320" cy="838691"/>
          </a:xfrm>
        </p:spPr>
        <p:txBody>
          <a:bodyPr lIns="0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500120" y="5901517"/>
            <a:ext cx="80213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980F2-D6A2-2942-BA69-15261BA16B68}" type="datetime1">
              <a:rPr lang="en-CA" smtClean="0"/>
              <a:t>2021-11-17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1583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1240" y="788867"/>
            <a:ext cx="9313487" cy="712038"/>
          </a:xfrm>
        </p:spPr>
        <p:txBody>
          <a:bodyPr lIns="0" tIns="0" rIns="0" bIns="0"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871527" y="6280785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46E6B24A-3F61-9B48-B79E-A71A82C0E69D}" type="datetime1">
              <a:rPr lang="en-CA" smtClean="0"/>
              <a:t>2021-11-17</a:t>
            </a:fld>
            <a:endParaRPr lang="fr-FR" dirty="0"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2301240" y="1570185"/>
            <a:ext cx="9313487" cy="460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2301240" y="2678545"/>
            <a:ext cx="9313487" cy="350981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301240" y="2354518"/>
            <a:ext cx="931348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18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1240" y="785080"/>
            <a:ext cx="4268124" cy="726209"/>
          </a:xfrm>
        </p:spPr>
        <p:txBody>
          <a:bodyPr lIns="0" tIns="0" rIns="0" bIns="0" anchor="ctr" anchorCtr="0">
            <a:normAutofit/>
          </a:bodyPr>
          <a:lstStyle>
            <a:lvl1pPr>
              <a:defRPr sz="4000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984999" y="785081"/>
            <a:ext cx="4629727" cy="54032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871526" y="6280785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FCBD85AB-88F9-6142-8FDF-23D22461959F}" type="datetime1">
              <a:rPr lang="en-CA" smtClean="0"/>
              <a:t>2021-11-17</a:t>
            </a:fld>
            <a:endParaRPr lang="fr-FR"/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1" hasCustomPrompt="1"/>
          </p:nvPr>
        </p:nvSpPr>
        <p:spPr>
          <a:xfrm>
            <a:off x="2301240" y="1570185"/>
            <a:ext cx="4268124" cy="460306"/>
          </a:xfrm>
        </p:spPr>
        <p:txBody>
          <a:bodyPr lIns="0" t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12" hasCustomPrompt="1"/>
          </p:nvPr>
        </p:nvSpPr>
        <p:spPr>
          <a:xfrm>
            <a:off x="2301240" y="2678545"/>
            <a:ext cx="4268124" cy="3509819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301240" y="2354518"/>
            <a:ext cx="42681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9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01241" y="785081"/>
            <a:ext cx="9313486" cy="54032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871526" y="6280785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2F0A707A-6A7E-C041-B502-B644280B95D6}" type="datetime1">
              <a:rPr lang="en-CA" smtClean="0"/>
              <a:t>2021-11-17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7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500120" y="2466744"/>
            <a:ext cx="7976062" cy="935182"/>
          </a:xfrm>
        </p:spPr>
        <p:txBody>
          <a:bodyPr lIns="0" tIns="0" rIns="0" bIns="0" anchor="ctr" anchorCtr="0">
            <a:norm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3500119" y="5901517"/>
            <a:ext cx="6255789" cy="3651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E1FEE3-8C01-D14C-BA7B-6EC3E32BF9D6}" type="datetime1">
              <a:rPr lang="en-CA" smtClean="0"/>
              <a:t>2021-11-17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286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CEA7F3C4-306A-7C48-87AE-33B919A8584E}" type="datetime1">
              <a:rPr lang="en-CA" smtClean="0"/>
              <a:t>2021-11-17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D0B4CE6A-F5F5-8F43-8961-DAA57D2297F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855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1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5EA17876-CC96-473E-B01F-B7BDA4D2E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9" b="28673"/>
          <a:stretch/>
        </p:blipFill>
        <p:spPr>
          <a:xfrm>
            <a:off x="1676400" y="0"/>
            <a:ext cx="10515600" cy="5072743"/>
          </a:xfrm>
          <a:prstGeom prst="rect">
            <a:avLst/>
          </a:prstGeom>
        </p:spPr>
      </p:pic>
      <p:sp>
        <p:nvSpPr>
          <p:cNvPr id="9" name="Espace réservé du texte 3"/>
          <p:cNvSpPr>
            <a:spLocks noGrp="1"/>
          </p:cNvSpPr>
          <p:nvPr>
            <p:ph type="body" idx="1"/>
          </p:nvPr>
        </p:nvSpPr>
        <p:spPr>
          <a:xfrm>
            <a:off x="1901582" y="5306182"/>
            <a:ext cx="9245208" cy="490252"/>
          </a:xfrm>
        </p:spPr>
        <p:txBody>
          <a:bodyPr>
            <a:normAutofit/>
          </a:bodyPr>
          <a:lstStyle/>
          <a:p>
            <a:r>
              <a:rPr lang="en-CA" sz="3000" b="1" dirty="0"/>
              <a:t> The Red Cross is there</a:t>
            </a:r>
            <a:endParaRPr lang="en-CA" dirty="0"/>
          </a:p>
        </p:txBody>
      </p:sp>
      <p:sp>
        <p:nvSpPr>
          <p:cNvPr id="10" name="ZoneTexte 9"/>
          <p:cNvSpPr txBox="1"/>
          <p:nvPr/>
        </p:nvSpPr>
        <p:spPr>
          <a:xfrm>
            <a:off x="1901582" y="5769157"/>
            <a:ext cx="756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latin typeface="Arial"/>
                <a:cs typeface="Arial"/>
              </a:rPr>
              <a:t>Every day, we are present in your community.</a:t>
            </a:r>
          </a:p>
        </p:txBody>
      </p:sp>
    </p:spTree>
    <p:extLst>
      <p:ext uri="{BB962C8B-B14F-4D97-AF65-F5344CB8AC3E}">
        <p14:creationId xmlns:p14="http://schemas.microsoft.com/office/powerpoint/2010/main" val="3992678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5582" y="782369"/>
            <a:ext cx="9206133" cy="726209"/>
          </a:xfrm>
        </p:spPr>
        <p:txBody>
          <a:bodyPr>
            <a:normAutofit fontScale="90000"/>
          </a:bodyPr>
          <a:lstStyle/>
          <a:p>
            <a:r>
              <a:rPr lang="en-CA" dirty="0"/>
              <a:t>Our humanitarian commitment in Canada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2"/>
          </p:nvPr>
        </p:nvSpPr>
        <p:spPr>
          <a:xfrm>
            <a:off x="2142699" y="2115231"/>
            <a:ext cx="5150730" cy="412708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4572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000" b="1" dirty="0"/>
              <a:t>Every 3 hours</a:t>
            </a:r>
            <a:r>
              <a:rPr lang="en-CA" sz="3000" dirty="0"/>
              <a:t>, Canadian families call on our help and we assist on average </a:t>
            </a:r>
            <a:r>
              <a:rPr lang="en-CA" sz="3000" b="1" dirty="0"/>
              <a:t>92 Canadians </a:t>
            </a:r>
            <a:r>
              <a:rPr lang="en-CA" sz="3000" dirty="0"/>
              <a:t>daily</a:t>
            </a:r>
          </a:p>
          <a:p>
            <a:pPr marL="4572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000" b="1" dirty="0"/>
              <a:t>13,800 volunteers </a:t>
            </a:r>
            <a:r>
              <a:rPr lang="en-CA" sz="3000" dirty="0"/>
              <a:t>are</a:t>
            </a:r>
            <a:r>
              <a:rPr lang="en-CA" sz="3000" b="1" dirty="0"/>
              <a:t> </a:t>
            </a:r>
            <a:r>
              <a:rPr lang="en-CA" sz="3000" dirty="0"/>
              <a:t>active in our communities</a:t>
            </a:r>
          </a:p>
          <a:p>
            <a:pPr marL="4572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000" dirty="0"/>
              <a:t>Our teams are ready to help those affected by disasters, </a:t>
            </a:r>
            <a:r>
              <a:rPr lang="en-CA" sz="3000" b="1" dirty="0"/>
              <a:t>24/7</a:t>
            </a:r>
          </a:p>
          <a:p>
            <a:endParaRPr lang="en-CA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325582" y="1763486"/>
            <a:ext cx="90260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BEE3CD3-647A-46DA-BBE2-0CF59DDC9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9"/>
          <a:stretch/>
        </p:blipFill>
        <p:spPr>
          <a:xfrm>
            <a:off x="7618509" y="1777507"/>
            <a:ext cx="3733114" cy="48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01239" y="634482"/>
            <a:ext cx="9050384" cy="932791"/>
          </a:xfrm>
        </p:spPr>
        <p:txBody>
          <a:bodyPr>
            <a:normAutofit fontScale="90000"/>
          </a:bodyPr>
          <a:lstStyle/>
          <a:p>
            <a:r>
              <a:rPr lang="en-CA" dirty="0"/>
              <a:t>Our volunteers provide the essentials </a:t>
            </a:r>
            <a:br>
              <a:rPr lang="en-CA" dirty="0"/>
            </a:br>
            <a:r>
              <a:rPr lang="en-CA" dirty="0"/>
              <a:t>on a daily basis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2"/>
          </p:nvPr>
        </p:nvSpPr>
        <p:spPr>
          <a:xfrm>
            <a:off x="7541680" y="2804429"/>
            <a:ext cx="4018949" cy="370394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000" dirty="0"/>
              <a:t>Comfort, support and information</a:t>
            </a:r>
          </a:p>
          <a:p>
            <a:pPr marL="4572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000" dirty="0"/>
              <a:t>Shelter, food and emergency clothing</a:t>
            </a:r>
          </a:p>
          <a:p>
            <a:pPr marL="4572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000" dirty="0"/>
              <a:t>First aid and personal services</a:t>
            </a:r>
            <a:endParaRPr lang="en-CA" dirty="0"/>
          </a:p>
        </p:txBody>
      </p:sp>
      <p:cxnSp>
        <p:nvCxnSpPr>
          <p:cNvPr id="4" name="Connecteur droit 3"/>
          <p:cNvCxnSpPr/>
          <p:nvPr/>
        </p:nvCxnSpPr>
        <p:spPr>
          <a:xfrm>
            <a:off x="2325582" y="1763486"/>
            <a:ext cx="90260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A picture containing person, man, outdoor&#10;&#10;Description automatically generated">
            <a:extLst>
              <a:ext uri="{FF2B5EF4-FFF2-40B4-BE49-F238E27FC236}">
                <a16:creationId xmlns:a16="http://schemas.microsoft.com/office/drawing/2014/main" id="{48AC32B3-036E-4DAB-BB95-7676FB70C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r="9894"/>
          <a:stretch/>
        </p:blipFill>
        <p:spPr>
          <a:xfrm>
            <a:off x="2325582" y="2096427"/>
            <a:ext cx="4935230" cy="441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07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700" y="785080"/>
            <a:ext cx="9394876" cy="726209"/>
          </a:xfrm>
        </p:spPr>
        <p:txBody>
          <a:bodyPr>
            <a:normAutofit fontScale="90000"/>
          </a:bodyPr>
          <a:lstStyle/>
          <a:p>
            <a:r>
              <a:rPr lang="en-CA" dirty="0"/>
              <a:t>Your impact, in the midst of an emergency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2"/>
          </p:nvPr>
        </p:nvSpPr>
        <p:spPr>
          <a:xfrm>
            <a:off x="7620000" y="2425693"/>
            <a:ext cx="3917576" cy="390148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2" indent="0">
              <a:spcAft>
                <a:spcPts val="1200"/>
              </a:spcAft>
              <a:buNone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“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 were so grateful to see us setting up that even folks who weren’t impacted stopped by to say </a:t>
            </a:r>
            <a:r>
              <a:rPr lang="en-US" sz="2600" b="0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thanks.They’d</a:t>
            </a:r>
            <a:r>
              <a:rPr lang="en-US" sz="2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dealt with us after the fire and knew that we’d do the same work again.”</a:t>
            </a:r>
          </a:p>
          <a:p>
            <a:pPr marL="0" lvl="2" indent="0">
              <a:spcAft>
                <a:spcPts val="1200"/>
              </a:spcAft>
              <a:buNone/>
            </a:pPr>
            <a:r>
              <a:rPr lang="fr-CA" sz="2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 </a:t>
            </a:r>
            <a:r>
              <a:rPr lang="fr-CA" sz="2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Dalsin</a:t>
            </a:r>
            <a:r>
              <a:rPr lang="fr-CA" sz="2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CA" sz="26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volunteer</a:t>
            </a:r>
            <a:r>
              <a:rPr lang="fr-CA" sz="2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Canadian Red Cross</a:t>
            </a:r>
            <a:endParaRPr lang="en-US" sz="2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indent="0">
              <a:spcAft>
                <a:spcPts val="1200"/>
              </a:spcAft>
              <a:buNone/>
            </a:pPr>
            <a:endParaRPr lang="en-C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2325582" y="1763486"/>
            <a:ext cx="90260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Espace réservé pour une image  7" descr="Une image contenant personne, ciel, extérieur, homme&#10;&#10;Description générée automatiquement">
            <a:extLst>
              <a:ext uri="{FF2B5EF4-FFF2-40B4-BE49-F238E27FC236}">
                <a16:creationId xmlns:a16="http://schemas.microsoft.com/office/drawing/2014/main" id="{B95903F4-A851-40D7-8AF7-3ECD038FC6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4748" t="23410" r="16689"/>
          <a:stretch/>
        </p:blipFill>
        <p:spPr>
          <a:xfrm>
            <a:off x="2325582" y="2167063"/>
            <a:ext cx="4746171" cy="4138339"/>
          </a:xfrm>
        </p:spPr>
      </p:pic>
    </p:spTree>
    <p:extLst>
      <p:ext uri="{BB962C8B-B14F-4D97-AF65-F5344CB8AC3E}">
        <p14:creationId xmlns:p14="http://schemas.microsoft.com/office/powerpoint/2010/main" val="73242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5582" y="782369"/>
            <a:ext cx="9206133" cy="726209"/>
          </a:xfrm>
        </p:spPr>
        <p:txBody>
          <a:bodyPr>
            <a:normAutofit/>
          </a:bodyPr>
          <a:lstStyle/>
          <a:p>
            <a:r>
              <a:rPr lang="en-CA" dirty="0"/>
              <a:t>COVID-19 – Novel Coronavirus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2"/>
          </p:nvPr>
        </p:nvSpPr>
        <p:spPr>
          <a:xfrm>
            <a:off x="2142699" y="2061275"/>
            <a:ext cx="4476209" cy="412708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4572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000" b="1" dirty="0"/>
              <a:t>During this pandemic, </a:t>
            </a:r>
            <a:r>
              <a:rPr lang="en-CA" sz="3000" dirty="0"/>
              <a:t>we are all impacted by a disaster</a:t>
            </a:r>
          </a:p>
          <a:p>
            <a:pPr marL="4572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CA" sz="3000" b="1" dirty="0"/>
              <a:t>Our staff and volunteers </a:t>
            </a:r>
            <a:r>
              <a:rPr lang="en-CA" sz="3000" dirty="0"/>
              <a:t>continue to provide essential Red Cross humanitarian assistance.</a:t>
            </a:r>
            <a:endParaRPr lang="fr-CA" sz="3000" dirty="0"/>
          </a:p>
          <a:p>
            <a:endParaRPr lang="en-CA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325582" y="1763486"/>
            <a:ext cx="90260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81400443-CE04-4E58-A15E-C696380CA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648" y="1763486"/>
            <a:ext cx="4719181" cy="470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4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5582" y="782369"/>
            <a:ext cx="9206133" cy="726209"/>
          </a:xfrm>
        </p:spPr>
        <p:txBody>
          <a:bodyPr>
            <a:normAutofit/>
          </a:bodyPr>
          <a:lstStyle/>
          <a:p>
            <a:r>
              <a:rPr lang="en-US" dirty="0"/>
              <a:t>Financial snapshot (2019)</a:t>
            </a:r>
            <a:endParaRPr lang="en-CA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325582" y="1763486"/>
            <a:ext cx="90260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01511A18-1B11-45B3-A470-78DE12B3B5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/>
          <a:stretch/>
        </p:blipFill>
        <p:spPr>
          <a:xfrm>
            <a:off x="2067059" y="2281984"/>
            <a:ext cx="9464656" cy="4171509"/>
          </a:xfrm>
          <a:prstGeom prst="rect">
            <a:avLst/>
          </a:prstGeom>
        </p:spPr>
      </p:pic>
      <p:sp>
        <p:nvSpPr>
          <p:cNvPr id="8" name="12,000 active volunteers and 2,300 staff across Canada">
            <a:extLst>
              <a:ext uri="{FF2B5EF4-FFF2-40B4-BE49-F238E27FC236}">
                <a16:creationId xmlns:a16="http://schemas.microsoft.com/office/drawing/2014/main" id="{D6CCA0A9-ACE1-458D-8462-6AD85407F01B}"/>
              </a:ext>
            </a:extLst>
          </p:cNvPr>
          <p:cNvSpPr txBox="1"/>
          <p:nvPr/>
        </p:nvSpPr>
        <p:spPr>
          <a:xfrm>
            <a:off x="8642348" y="3713650"/>
            <a:ext cx="1662686" cy="654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t">
            <a:noAutofit/>
          </a:bodyPr>
          <a:lstStyle/>
          <a:p>
            <a:pPr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sym typeface="Arial"/>
              </a:rPr>
              <a:t>TOTAL SPENDING</a:t>
            </a:r>
            <a:endParaRPr lang="en-US" sz="2200" dirty="0"/>
          </a:p>
        </p:txBody>
      </p:sp>
      <p:sp>
        <p:nvSpPr>
          <p:cNvPr id="9" name="12,000 active volunteers and 2,300 staff across Canada">
            <a:extLst>
              <a:ext uri="{FF2B5EF4-FFF2-40B4-BE49-F238E27FC236}">
                <a16:creationId xmlns:a16="http://schemas.microsoft.com/office/drawing/2014/main" id="{0AE26038-C7C2-414B-AEED-82D9D56637F2}"/>
              </a:ext>
            </a:extLst>
          </p:cNvPr>
          <p:cNvSpPr txBox="1"/>
          <p:nvPr/>
        </p:nvSpPr>
        <p:spPr>
          <a:xfrm>
            <a:off x="2662359" y="2677055"/>
            <a:ext cx="2711450" cy="654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t">
            <a:noAutofit/>
          </a:bodyPr>
          <a:lstStyle/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90% </a:t>
            </a:r>
          </a:p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Program expenses</a:t>
            </a:r>
            <a:endParaRPr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12,000 active volunteers and 2,300 staff across Canada">
            <a:extLst>
              <a:ext uri="{FF2B5EF4-FFF2-40B4-BE49-F238E27FC236}">
                <a16:creationId xmlns:a16="http://schemas.microsoft.com/office/drawing/2014/main" id="{D9F1AA48-2321-419D-8498-869A9BE67673}"/>
              </a:ext>
            </a:extLst>
          </p:cNvPr>
          <p:cNvSpPr txBox="1"/>
          <p:nvPr/>
        </p:nvSpPr>
        <p:spPr>
          <a:xfrm>
            <a:off x="2662359" y="3603041"/>
            <a:ext cx="2711450" cy="8341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t">
            <a:noAutofit/>
          </a:bodyPr>
          <a:lstStyle/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7% </a:t>
            </a:r>
          </a:p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Fundraising expenses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2,000 active volunteers and 2,300 staff across Canada">
            <a:extLst>
              <a:ext uri="{FF2B5EF4-FFF2-40B4-BE49-F238E27FC236}">
                <a16:creationId xmlns:a16="http://schemas.microsoft.com/office/drawing/2014/main" id="{A4378D9F-0B8F-47E1-9E9F-49A314F85453}"/>
              </a:ext>
            </a:extLst>
          </p:cNvPr>
          <p:cNvSpPr txBox="1"/>
          <p:nvPr/>
        </p:nvSpPr>
        <p:spPr>
          <a:xfrm>
            <a:off x="2067059" y="4692249"/>
            <a:ext cx="3306751" cy="10367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numCol="1" anchor="t">
            <a:noAutofit/>
          </a:bodyPr>
          <a:lstStyle/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3%</a:t>
            </a:r>
          </a:p>
          <a:p>
            <a:pPr algn="r">
              <a:defRPr sz="4000">
                <a:latin typeface="+mn-lt"/>
                <a:ea typeface="+mn-ea"/>
                <a:cs typeface="+mn-cs"/>
                <a:sym typeface="Arial"/>
              </a:defRPr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Governance &amp; General Management expenses</a:t>
            </a:r>
            <a:endParaRPr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10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25582" y="782369"/>
            <a:ext cx="9206133" cy="726209"/>
          </a:xfrm>
        </p:spPr>
        <p:txBody>
          <a:bodyPr>
            <a:normAutofit/>
          </a:bodyPr>
          <a:lstStyle/>
          <a:p>
            <a:r>
              <a:rPr lang="en-CA" dirty="0"/>
              <a:t>Your generosity at work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2"/>
          </p:nvPr>
        </p:nvSpPr>
        <p:spPr>
          <a:xfrm>
            <a:off x="7833751" y="2257218"/>
            <a:ext cx="3517872" cy="412708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lvl="2" indent="0">
              <a:spcAft>
                <a:spcPts val="1200"/>
              </a:spcAft>
              <a:buNone/>
            </a:pPr>
            <a:r>
              <a:rPr lang="en-CA" sz="2400" b="1" dirty="0"/>
              <a:t>630,000 donors </a:t>
            </a:r>
            <a:r>
              <a:rPr lang="en-CA" sz="2400" dirty="0"/>
              <a:t>support the Red Cross.</a:t>
            </a:r>
          </a:p>
          <a:p>
            <a:pPr marL="0" lvl="2" indent="0">
              <a:spcAft>
                <a:spcPts val="1200"/>
              </a:spcAft>
              <a:buNone/>
            </a:pPr>
            <a:r>
              <a:rPr lang="en-CA" sz="2400" b="1" dirty="0"/>
              <a:t>Every year, you are there.</a:t>
            </a:r>
          </a:p>
          <a:p>
            <a:pPr marL="0" lvl="2" indent="0">
              <a:spcAft>
                <a:spcPts val="1200"/>
              </a:spcAft>
              <a:buNone/>
            </a:pPr>
            <a:r>
              <a:rPr lang="en-CA" sz="2400" b="1" dirty="0"/>
              <a:t>Thanks to donors like you</a:t>
            </a:r>
            <a:r>
              <a:rPr lang="en-CA" sz="2400" dirty="0"/>
              <a:t>, the Red Cross is ready to assist those in need.</a:t>
            </a:r>
            <a:endParaRPr lang="fr-CA" sz="2400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325582" y="1763486"/>
            <a:ext cx="90260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herbe, personne, extérieur&#10;&#10;Description générée automatiquement">
            <a:extLst>
              <a:ext uri="{FF2B5EF4-FFF2-40B4-BE49-F238E27FC236}">
                <a16:creationId xmlns:a16="http://schemas.microsoft.com/office/drawing/2014/main" id="{194FE3E9-0DBF-498E-AC5F-0F793BE51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5" r="8589"/>
          <a:stretch/>
        </p:blipFill>
        <p:spPr>
          <a:xfrm>
            <a:off x="2325582" y="2018395"/>
            <a:ext cx="4811487" cy="39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86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9417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Word" ma:contentTypeID="0x01010014596794154A0645AEB189B63A0DE978" ma:contentTypeVersion="6" ma:contentTypeDescription="Crée un document Word." ma:contentTypeScope="" ma:versionID="60a1d1f762df46a2dc9363600f32e244">
  <xsd:schema xmlns:xsd="http://www.w3.org/2001/XMLSchema" xmlns:xs="http://www.w3.org/2001/XMLSchema" xmlns:p="http://schemas.microsoft.com/office/2006/metadata/properties" xmlns:ns1="http://schemas.microsoft.com/sharepoint/v3" xmlns:ns2="66671af8-d25e-438b-ae50-95d83c40747e" targetNamespace="http://schemas.microsoft.com/office/2006/metadata/properties" ma:root="true" ma:fieldsID="cd129d694de6676bb3b20dbbdaa037ad" ns1:_="" ns2:_="">
    <xsd:import namespace="http://schemas.microsoft.com/sharepoint/v3"/>
    <xsd:import namespace="66671af8-d25e-438b-ae50-95d83c40747e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Date de début de planification" ma:hidden="true" ma:internalName="PublishingStartDate" ma:readOnly="false">
      <xsd:simpleType>
        <xsd:restriction base="dms:Unknown"/>
      </xsd:simpleType>
    </xsd:element>
    <xsd:element name="PublishingExpirationDate" ma:index="12" nillable="true" ma:displayName="Date de fin de planification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671af8-d25e-438b-ae50-95d83c40747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Conserver l’ID" ma:description="Conserver l’ID lors de l’ajout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66671af8-d25e-438b-ae50-95d83c40747e">77SX4NUAT3TA-5-136352</_dlc_DocId>
    <_dlc_DocIdUrl xmlns="66671af8-d25e-438b-ae50-95d83c40747e">
      <Url>https://sharepoint/sites/cesam/_layouts/DocIdRedir.aspx?ID=77SX4NUAT3TA-5-136352</Url>
      <Description>77SX4NUAT3TA-5-136352</Description>
    </_dlc_DocIdUrl>
  </documentManagement>
</p:properties>
</file>

<file path=customXml/itemProps1.xml><?xml version="1.0" encoding="utf-8"?>
<ds:datastoreItem xmlns:ds="http://schemas.openxmlformats.org/officeDocument/2006/customXml" ds:itemID="{E03753F8-5CA7-4DED-A6ED-27B9BD6703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6671af8-d25e-438b-ae50-95d83c4074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64A780-3C57-41E0-AE38-CA4744C69DF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6595EF4-4A26-4FC5-AC66-9217CB99353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BD00093-EB36-44EA-9E98-38A9014BBE94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6671af8-d25e-438b-ae50-95d83c40747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1967</TotalTime>
  <Words>235</Words>
  <Application>Microsoft Office PowerPoint</Application>
  <PresentationFormat>Grand écran</PresentationFormat>
  <Paragraphs>37</Paragraphs>
  <Slides>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3" baseType="lpstr">
      <vt:lpstr>Arial</vt:lpstr>
      <vt:lpstr>Calibri</vt:lpstr>
      <vt:lpstr>Open Sans</vt:lpstr>
      <vt:lpstr>Wingdings</vt:lpstr>
      <vt:lpstr>Thème Office</vt:lpstr>
      <vt:lpstr>Présentation PowerPoint</vt:lpstr>
      <vt:lpstr>Our humanitarian commitment in Canada</vt:lpstr>
      <vt:lpstr>Our volunteers provide the essentials  on a daily basis</vt:lpstr>
      <vt:lpstr>Your impact, in the midst of an emergency</vt:lpstr>
      <vt:lpstr>COVID-19 – Novel Coronavirus</vt:lpstr>
      <vt:lpstr>Financial snapshot (2019)</vt:lpstr>
      <vt:lpstr>Your generosity at work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Valérie Larouche</dc:creator>
  <cp:lastModifiedBy>Katharina Bourgin</cp:lastModifiedBy>
  <cp:revision>205</cp:revision>
  <dcterms:created xsi:type="dcterms:W3CDTF">2017-03-01T14:55:28Z</dcterms:created>
  <dcterms:modified xsi:type="dcterms:W3CDTF">2021-11-17T14:52:30Z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0x01010014596794154A0645AEB189B63A0DE978</vt:lpwstr>
  </property>
  <property fmtid="{D5CDD505-2E9C-101B-9397-08002B2CF9AE}" pid="3" name="_dlc_DocIdItemGuid">
    <vt:lpwstr>81ff533d-ebb2-45ee-af27-893ab6dc1d73</vt:lpwstr>
  </property>
</Properties>
</file>